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4" autoAdjust="0"/>
    <p:restoredTop sz="74088" autoAdjust="0"/>
  </p:normalViewPr>
  <p:slideViewPr>
    <p:cSldViewPr snapToGrid="0">
      <p:cViewPr varScale="1">
        <p:scale>
          <a:sx n="74" d="100"/>
          <a:sy n="74" d="100"/>
        </p:scale>
        <p:origin x="37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CA09A0-86B4-490D-B2CF-ADE43D14933F}" type="datetimeFigureOut">
              <a:rPr lang="en-US" smtClean="0"/>
              <a:t>10/29/2020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94FB49-1FE4-4019-94EE-6E429530BFAD}" type="slidenum">
              <a:rPr lang="en-US" smtClean="0"/>
              <a:t>‹#›</a:t>
            </a:fld>
            <a:endParaRPr lang="en-US"/>
          </a:p>
        </p:txBody>
      </p:sp>
    </p:spTree>
    <p:extLst>
      <p:ext uri="{BB962C8B-B14F-4D97-AF65-F5344CB8AC3E}">
        <p14:creationId xmlns:p14="http://schemas.microsoft.com/office/powerpoint/2010/main" val="392692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the third straight year, the American College of Healthcare Executives’ Top Concerns Facing Hospitals survey found that management challenges still rate as CEOs’ top concern. </a:t>
            </a:r>
            <a:r>
              <a:rPr lang="en-US" dirty="0" err="1" smtClean="0"/>
              <a:t>Simulatory</a:t>
            </a:r>
            <a:r>
              <a:rPr lang="en-US" dirty="0" smtClean="0"/>
              <a:t> mandates, patient protection, efficiency issues, and staff shortages have jockeyed for second and third positions, respectively, on the list since 2017. It is not shocking that CEOs deem these concerns to be among the most important they face considering healthcare complexity today. None of these concerns will be addressed without dedication to the effective management of the healthcare system (Feller et al.,2017)</a:t>
            </a:r>
          </a:p>
          <a:p>
            <a:r>
              <a:rPr lang="en-US" dirty="0" smtClean="0"/>
              <a:t>.</a:t>
            </a:r>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2</a:t>
            </a:fld>
            <a:endParaRPr lang="en-US"/>
          </a:p>
        </p:txBody>
      </p:sp>
    </p:spTree>
    <p:extLst>
      <p:ext uri="{BB962C8B-B14F-4D97-AF65-F5344CB8AC3E}">
        <p14:creationId xmlns:p14="http://schemas.microsoft.com/office/powerpoint/2010/main" val="429310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approach of health planning entails developing objectives and expectations for the future of an organization and building a roadmap to fulfill those objectives. In particular, in this sector, preparing healthcare has to take future shifts in government policies, technology advances, and economic conditions into account, which can dramatically impact an organization’s activities.</a:t>
            </a:r>
          </a:p>
          <a:p>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3</a:t>
            </a:fld>
            <a:endParaRPr lang="en-US"/>
          </a:p>
        </p:txBody>
      </p:sp>
    </p:spTree>
    <p:extLst>
      <p:ext uri="{BB962C8B-B14F-4D97-AF65-F5344CB8AC3E}">
        <p14:creationId xmlns:p14="http://schemas.microsoft.com/office/powerpoint/2010/main" val="1070978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healthcare sector is continually evolving and progressing at a pace, unlike any other. Over the last few decades, it has been more and more essential to prepare for the future for every healthcare professional to be sustainable for years to come. Through training for the unexpected, hospitals, clinics (Pineo,2020), private practitioners, and other healthcare entities will be better prepared for whatever can come along down the track. From the financial side of operating an organization to structural decisions within the hospital or clinic, preparation is necessary. A hospital strategic strategy provides for greater consistency in all facets of running a practice, no matter how large or small.</a:t>
            </a:r>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4</a:t>
            </a:fld>
            <a:endParaRPr lang="en-US"/>
          </a:p>
        </p:txBody>
      </p:sp>
    </p:spTree>
    <p:extLst>
      <p:ext uri="{BB962C8B-B14F-4D97-AF65-F5344CB8AC3E}">
        <p14:creationId xmlns:p14="http://schemas.microsoft.com/office/powerpoint/2010/main" val="244367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Management and systemic issues related to companies include fusions, acquisitions, alliances with other entities, and departmental and organizational transformation as a whole. This involves doctoral problems – particularly relationships between doctors and hospitals. The operational challenge also consists of the need for management to ensure no shortage of personnel – especially in a high-speed hospital or changes with many patients.</a:t>
            </a:r>
          </a:p>
          <a:p>
            <a:r>
              <a:rPr lang="en-US" dirty="0" smtClean="0"/>
              <a:t>The ultimate framework involves implementing policy, breakthrough improvement, and regular administration, connecting both components to notify each other. A standard management framework is where most employees coordinate their work in a hospital or healthcare framework and have three constants: frequent checks, problem-solving, and performance evaluations.</a:t>
            </a:r>
          </a:p>
          <a:p>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5</a:t>
            </a:fld>
            <a:endParaRPr lang="en-US"/>
          </a:p>
        </p:txBody>
      </p:sp>
    </p:spTree>
    <p:extLst>
      <p:ext uri="{BB962C8B-B14F-4D97-AF65-F5344CB8AC3E}">
        <p14:creationId xmlns:p14="http://schemas.microsoft.com/office/powerpoint/2010/main" val="2273761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Check-ins are short one-on-one organizational meetings at the beginning of each shift between managers and their team members to discuss concerns, recognize where difficulties can arise, and seek changes. It is as much a resource preparation mentoring session that takes place in the workplace as in the boss’ office. The supervisors then interact similarly with their managers, who interact with their managers, who all adjust the same problems, driven partly by the company’s strategic needs.</a:t>
            </a:r>
          </a:p>
          <a:p>
            <a:r>
              <a:rPr lang="en-US" dirty="0" smtClean="0"/>
              <a:t>The daily solution of problems is typically performed at regular unit huddles. A supervisor directs the team to define and then solve problems using the scientific approach as routine measures.</a:t>
            </a:r>
          </a:p>
          <a:p>
            <a:r>
              <a:rPr lang="en-US" dirty="0" smtClean="0"/>
              <a:t>Performance reviews are a series of monthly cascade sessions that measure success in improving targets. These sessions start with area managers, who collaborate with their consultant staff and serve as advisors and a sounding committee. Next, the vice-president or managing director visits their director to identify concerns and provide assistance. And managers meet the CEO to ensure consistency in efficiency, safety, cost, and employee involvement with the few crucial change drivers .</a:t>
            </a:r>
          </a:p>
          <a:p>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6</a:t>
            </a:fld>
            <a:endParaRPr lang="en-US"/>
          </a:p>
        </p:txBody>
      </p:sp>
    </p:spTree>
    <p:extLst>
      <p:ext uri="{BB962C8B-B14F-4D97-AF65-F5344CB8AC3E}">
        <p14:creationId xmlns:p14="http://schemas.microsoft.com/office/powerpoint/2010/main" val="2541589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Directing the health-care system refers to a method or strategy for training, direction, motivation, therapy, oversight, and the execution of operational objectives. The process continues throughout the life of the company. It is a management process. Via direction, a superior connects and motivates his subordinates to work in the desired manner to accomplish the organization's goals. Such administrative roles, such as planning, organization, and hiring, are inefficient without guidance. This makes the health system effective.</a:t>
            </a:r>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7</a:t>
            </a:fld>
            <a:endParaRPr lang="en-US"/>
          </a:p>
        </p:txBody>
      </p:sp>
    </p:spTree>
    <p:extLst>
      <p:ext uri="{BB962C8B-B14F-4D97-AF65-F5344CB8AC3E}">
        <p14:creationId xmlns:p14="http://schemas.microsoft.com/office/powerpoint/2010/main" val="10567668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Such administrative roles, such as planning, organization, and hiring, are inefficient without guidance. This makes the health system effective.</a:t>
            </a:r>
          </a:p>
          <a:p>
            <a:r>
              <a:rPr lang="en-US" dirty="0" smtClean="0"/>
              <a:t>Directing in the health sector helps: taking intervention, incorporating staff efforts, encouraging means, encouraging progress, ensuring balance and cohesion, and maintaining coordination</a:t>
            </a:r>
            <a:r>
              <a:rPr lang="en-US" baseline="0" dirty="0" smtClean="0"/>
              <a:t> </a:t>
            </a:r>
            <a:r>
              <a:rPr lang="en-US" dirty="0" smtClean="0"/>
              <a:t>(Samson et al., 2020). .</a:t>
            </a:r>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8</a:t>
            </a:fld>
            <a:endParaRPr lang="en-US"/>
          </a:p>
        </p:txBody>
      </p:sp>
    </p:spTree>
    <p:extLst>
      <p:ext uri="{BB962C8B-B14F-4D97-AF65-F5344CB8AC3E}">
        <p14:creationId xmlns:p14="http://schemas.microsoft.com/office/powerpoint/2010/main" val="1805629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Control is a monitoring feature that helps to track failures to take correction steps. This is done to eliminate divergence from expectations and ensure that the organization's specified priorities are met accordingly.</a:t>
            </a:r>
            <a:r>
              <a:rPr lang="en-US" baseline="0" dirty="0" smtClean="0"/>
              <a:t> </a:t>
            </a:r>
            <a:r>
              <a:rPr lang="en-US" dirty="0" smtClean="0"/>
              <a:t>According to current principles, control is a foreseeable operation; prior control principles were used mostly where faults were established.</a:t>
            </a:r>
          </a:p>
          <a:p>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9</a:t>
            </a:fld>
            <a:endParaRPr lang="en-US"/>
          </a:p>
        </p:txBody>
      </p:sp>
    </p:spTree>
    <p:extLst>
      <p:ext uri="{BB962C8B-B14F-4D97-AF65-F5344CB8AC3E}">
        <p14:creationId xmlns:p14="http://schemas.microsoft.com/office/powerpoint/2010/main" val="3462662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Controlling in health-care administration includes standardization of strategies, assessment of real results, and decision-making.</a:t>
            </a:r>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10</a:t>
            </a:fld>
            <a:endParaRPr lang="en-US"/>
          </a:p>
        </p:txBody>
      </p:sp>
    </p:spTree>
    <p:extLst>
      <p:ext uri="{BB962C8B-B14F-4D97-AF65-F5344CB8AC3E}">
        <p14:creationId xmlns:p14="http://schemas.microsoft.com/office/powerpoint/2010/main" val="3157724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Leading is another critical role of the health-care management process: "Motivating workers to accomplish organization's objectives is the use of power."</a:t>
            </a:r>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11</a:t>
            </a:fld>
            <a:endParaRPr lang="en-US"/>
          </a:p>
        </p:txBody>
      </p:sp>
    </p:spTree>
    <p:extLst>
      <p:ext uri="{BB962C8B-B14F-4D97-AF65-F5344CB8AC3E}">
        <p14:creationId xmlns:p14="http://schemas.microsoft.com/office/powerpoint/2010/main" val="3900414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Managers need to help workers accomplish the aims of their organization through : Empowering employees, employees influencing, and efficient team development.</a:t>
            </a:r>
          </a:p>
          <a:p>
            <a:r>
              <a:rPr lang="en-US" dirty="0" smtClean="0"/>
              <a:t>The leading process aids the company in achieving its goals.</a:t>
            </a:r>
          </a:p>
          <a:p>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12</a:t>
            </a:fld>
            <a:endParaRPr lang="en-US"/>
          </a:p>
        </p:txBody>
      </p:sp>
    </p:spTree>
    <p:extLst>
      <p:ext uri="{BB962C8B-B14F-4D97-AF65-F5344CB8AC3E}">
        <p14:creationId xmlns:p14="http://schemas.microsoft.com/office/powerpoint/2010/main" val="32557380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summary, in health care system management includes planning, organization, employee management, administration, governance, and organization management. A manager thus successfully manages the resources of an organization ensuring that the goals of the health care organization are achieved. </a:t>
            </a:r>
            <a:endParaRPr lang="en-US" dirty="0"/>
          </a:p>
        </p:txBody>
      </p:sp>
      <p:sp>
        <p:nvSpPr>
          <p:cNvPr id="4" name="Slide Number Placeholder 3"/>
          <p:cNvSpPr>
            <a:spLocks noGrp="1"/>
          </p:cNvSpPr>
          <p:nvPr>
            <p:ph type="sldNum" sz="quarter" idx="10"/>
          </p:nvPr>
        </p:nvSpPr>
        <p:spPr/>
        <p:txBody>
          <a:bodyPr/>
          <a:lstStyle/>
          <a:p>
            <a:fld id="{BB94FB49-1FE4-4019-94EE-6E429530BFAD}" type="slidenum">
              <a:rPr lang="en-US" smtClean="0"/>
              <a:t>13</a:t>
            </a:fld>
            <a:endParaRPr lang="en-US"/>
          </a:p>
        </p:txBody>
      </p:sp>
    </p:spTree>
    <p:extLst>
      <p:ext uri="{BB962C8B-B14F-4D97-AF65-F5344CB8AC3E}">
        <p14:creationId xmlns:p14="http://schemas.microsoft.com/office/powerpoint/2010/main" val="339838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10/29/2020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10/29/2020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10/29/2020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10/29/2020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10/29/2020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10/29/2020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10/29/2020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10/29/2020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10/29/2020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10/29/2020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8873" y="540327"/>
            <a:ext cx="9656618" cy="5832764"/>
          </a:xfrm>
        </p:spPr>
        <p:txBody>
          <a:bodyPr/>
          <a:lstStyle/>
          <a:p>
            <a:pPr algn="ctr">
              <a:lnSpc>
                <a:spcPct val="150000"/>
              </a:lnSpc>
            </a:pPr>
            <a:r>
              <a:rPr lang="en-US" sz="3600" spc="300" dirty="0" smtClean="0">
                <a:solidFill>
                  <a:srgbClr val="FFFF00"/>
                </a:solidFill>
              </a:rPr>
              <a:t>Five Principle Of Management </a:t>
            </a:r>
            <a:r>
              <a:rPr lang="en-US" sz="3600" dirty="0">
                <a:solidFill>
                  <a:srgbClr val="FFFF00"/>
                </a:solidFill>
              </a:rPr>
              <a:t/>
            </a:r>
            <a:br>
              <a:rPr lang="en-US" sz="3600" dirty="0">
                <a:solidFill>
                  <a:srgbClr val="FFFF00"/>
                </a:solidFill>
              </a:rPr>
            </a:br>
            <a:r>
              <a:rPr lang="en-US" sz="3600" dirty="0"/>
              <a:t/>
            </a:r>
            <a:br>
              <a:rPr lang="en-US" sz="3600" dirty="0"/>
            </a:br>
            <a:r>
              <a:rPr lang="en-US" sz="2000" dirty="0"/>
              <a:t>PRESENTER’S NAME</a:t>
            </a:r>
            <a:br>
              <a:rPr lang="en-US" sz="2000" dirty="0"/>
            </a:br>
            <a:r>
              <a:rPr lang="en-US" sz="2000" dirty="0"/>
              <a:t/>
            </a:r>
            <a:br>
              <a:rPr lang="en-US" sz="2000" dirty="0"/>
            </a:br>
            <a:r>
              <a:rPr lang="en-US" sz="2000" dirty="0"/>
              <a:t>INSTITUTION</a:t>
            </a:r>
            <a:br>
              <a:rPr lang="en-US" sz="2000" dirty="0"/>
            </a:br>
            <a:r>
              <a:rPr lang="en-US" sz="2000" dirty="0"/>
              <a:t/>
            </a:r>
            <a:br>
              <a:rPr lang="en-US" sz="2000" dirty="0"/>
            </a:br>
            <a:r>
              <a:rPr lang="en-US" sz="2000" dirty="0"/>
              <a:t>COURSE</a:t>
            </a:r>
            <a:br>
              <a:rPr lang="en-US" sz="2000" dirty="0"/>
            </a:br>
            <a:r>
              <a:rPr lang="en-US" sz="2000" dirty="0"/>
              <a:t/>
            </a:r>
            <a:br>
              <a:rPr lang="en-US" sz="2000" dirty="0"/>
            </a:br>
            <a:r>
              <a:rPr lang="en-US" sz="2000" dirty="0"/>
              <a:t>DATE</a:t>
            </a:r>
          </a:p>
        </p:txBody>
      </p:sp>
    </p:spTree>
    <p:extLst>
      <p:ext uri="{BB962C8B-B14F-4D97-AF65-F5344CB8AC3E}">
        <p14:creationId xmlns:p14="http://schemas.microsoft.com/office/powerpoint/2010/main" val="229973436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6611814" cy="1107831"/>
          </a:xfrm>
        </p:spPr>
        <p:txBody>
          <a:bodyPr/>
          <a:lstStyle/>
          <a:p>
            <a:pPr algn="ctr"/>
            <a:r>
              <a:rPr lang="en-US" dirty="0" smtClean="0"/>
              <a:t>Introduction </a:t>
            </a:r>
            <a:endParaRPr lang="en-US" dirty="0"/>
          </a:p>
        </p:txBody>
      </p:sp>
      <p:sp>
        <p:nvSpPr>
          <p:cNvPr id="3" name="Content Placeholder 2"/>
          <p:cNvSpPr>
            <a:spLocks noGrp="1"/>
          </p:cNvSpPr>
          <p:nvPr>
            <p:ph idx="1"/>
          </p:nvPr>
        </p:nvSpPr>
        <p:spPr>
          <a:xfrm>
            <a:off x="-1" y="720970"/>
            <a:ext cx="8317523" cy="6137030"/>
          </a:xfrm>
        </p:spPr>
        <p:txBody>
          <a:bodyPr>
            <a:noAutofit/>
          </a:bodyPr>
          <a:lstStyle/>
          <a:p>
            <a:r>
              <a:rPr lang="en-US" sz="2400" dirty="0"/>
              <a:t>For the third straight year, the American College of Healthcare Executives’ Top Concerns Facing Hospitals survey found that management challenges still rate as CEOs’ top concern. This includes: </a:t>
            </a:r>
          </a:p>
          <a:p>
            <a:pPr algn="ctr">
              <a:buFont typeface="Arial" panose="020B0604020202020204" pitchFamily="34" charset="0"/>
              <a:buChar char="•"/>
            </a:pPr>
            <a:r>
              <a:rPr lang="en-US" sz="2400" dirty="0">
                <a:solidFill>
                  <a:srgbClr val="00B0F0"/>
                </a:solidFill>
              </a:rPr>
              <a:t>Management issues, </a:t>
            </a:r>
          </a:p>
          <a:p>
            <a:pPr algn="ctr">
              <a:buFont typeface="Arial" panose="020B0604020202020204" pitchFamily="34" charset="0"/>
              <a:buChar char="•"/>
            </a:pPr>
            <a:r>
              <a:rPr lang="en-US" sz="2400" dirty="0">
                <a:solidFill>
                  <a:srgbClr val="00B0F0"/>
                </a:solidFill>
              </a:rPr>
              <a:t>patient protection,</a:t>
            </a:r>
          </a:p>
          <a:p>
            <a:pPr algn="ctr">
              <a:buFont typeface="Arial" panose="020B0604020202020204" pitchFamily="34" charset="0"/>
              <a:buChar char="•"/>
            </a:pPr>
            <a:r>
              <a:rPr lang="en-US" sz="2400" dirty="0">
                <a:solidFill>
                  <a:srgbClr val="00B0F0"/>
                </a:solidFill>
              </a:rPr>
              <a:t> efficiency issues, </a:t>
            </a:r>
          </a:p>
          <a:p>
            <a:pPr algn="ctr">
              <a:buFont typeface="Arial" panose="020B0604020202020204" pitchFamily="34" charset="0"/>
              <a:buChar char="•"/>
            </a:pPr>
            <a:r>
              <a:rPr lang="en-US" sz="2400" dirty="0">
                <a:solidFill>
                  <a:srgbClr val="00B0F0"/>
                </a:solidFill>
              </a:rPr>
              <a:t>staff shortages</a:t>
            </a:r>
          </a:p>
          <a:p>
            <a:r>
              <a:rPr lang="en-US" sz="2400" dirty="0"/>
              <a:t>It is not shocking that </a:t>
            </a:r>
            <a:r>
              <a:rPr lang="en-US" sz="2400" dirty="0" smtClean="0"/>
              <a:t>health-care </a:t>
            </a:r>
            <a:r>
              <a:rPr lang="en-US" sz="2400" dirty="0"/>
              <a:t>CEOs deem these concerns to be among the most important they face considering healthcare complexity today. </a:t>
            </a:r>
          </a:p>
          <a:p>
            <a:r>
              <a:rPr lang="en-US" sz="2400" dirty="0"/>
              <a:t>None of these concerns will be addressed without dedication to the effective management of the healthcare </a:t>
            </a:r>
            <a:r>
              <a:rPr lang="en-US" sz="2400" dirty="0" smtClean="0"/>
              <a:t>system (</a:t>
            </a:r>
            <a:r>
              <a:rPr lang="en-US" sz="2400" dirty="0"/>
              <a:t>Feller et al.,2017)</a:t>
            </a:r>
          </a:p>
          <a:p>
            <a:r>
              <a:rPr lang="en-US" sz="2400" dirty="0" smtClean="0">
                <a:solidFill>
                  <a:srgbClr val="FF0000"/>
                </a:solidFill>
              </a:rPr>
              <a:t>.</a:t>
            </a:r>
            <a:endParaRPr lang="en-US" sz="2400" dirty="0">
              <a:solidFill>
                <a:srgbClr val="FF0000"/>
              </a:solidFill>
            </a:endParaRPr>
          </a:p>
          <a:p>
            <a:endParaRPr lang="en-US" sz="2400" dirty="0"/>
          </a:p>
        </p:txBody>
      </p:sp>
      <p:pic>
        <p:nvPicPr>
          <p:cNvPr id="4" name="Picture 3"/>
          <p:cNvPicPr>
            <a:picLocks noChangeAspect="1"/>
          </p:cNvPicPr>
          <p:nvPr/>
        </p:nvPicPr>
        <p:blipFill>
          <a:blip r:embed="rId3"/>
          <a:stretch>
            <a:fillRect/>
          </a:stretch>
        </p:blipFill>
        <p:spPr>
          <a:xfrm>
            <a:off x="8106508" y="0"/>
            <a:ext cx="4085492" cy="6858000"/>
          </a:xfrm>
          <a:prstGeom prst="rect">
            <a:avLst/>
          </a:prstGeom>
        </p:spPr>
      </p:pic>
    </p:spTree>
    <p:extLst>
      <p:ext uri="{BB962C8B-B14F-4D97-AF65-F5344CB8AC3E}">
        <p14:creationId xmlns:p14="http://schemas.microsoft.com/office/powerpoint/2010/main" val="290237184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6446" y="0"/>
            <a:ext cx="6154616" cy="1301262"/>
          </a:xfrm>
        </p:spPr>
        <p:txBody>
          <a:bodyPr/>
          <a:lstStyle/>
          <a:p>
            <a:r>
              <a:rPr lang="en-US" dirty="0" smtClean="0">
                <a:solidFill>
                  <a:srgbClr val="00B0F0"/>
                </a:solidFill>
              </a:rPr>
              <a:t>                         Planning </a:t>
            </a:r>
            <a:endParaRPr lang="en-US" dirty="0">
              <a:solidFill>
                <a:srgbClr val="00B0F0"/>
              </a:solidFill>
            </a:endParaRPr>
          </a:p>
        </p:txBody>
      </p:sp>
      <p:sp>
        <p:nvSpPr>
          <p:cNvPr id="3" name="Content Placeholder 2"/>
          <p:cNvSpPr>
            <a:spLocks noGrp="1"/>
          </p:cNvSpPr>
          <p:nvPr>
            <p:ph idx="1"/>
          </p:nvPr>
        </p:nvSpPr>
        <p:spPr>
          <a:xfrm>
            <a:off x="4484076" y="1002323"/>
            <a:ext cx="7707923" cy="5855677"/>
          </a:xfrm>
        </p:spPr>
        <p:txBody>
          <a:bodyPr/>
          <a:lstStyle/>
          <a:p>
            <a:endParaRPr lang="en-US" dirty="0" smtClean="0"/>
          </a:p>
          <a:p>
            <a:pPr marL="0" indent="0">
              <a:buNone/>
            </a:pPr>
            <a:r>
              <a:rPr lang="en-US" sz="3200" dirty="0" smtClean="0"/>
              <a:t>The </a:t>
            </a:r>
            <a:r>
              <a:rPr lang="en-US" sz="3200" dirty="0"/>
              <a:t>approach of health planning entails developing objectives and expectations for the future of an organization and building a roadmap to fulfill those objectives. In particular, in this sector, planning in  healthcare has to take future shifts </a:t>
            </a:r>
            <a:r>
              <a:rPr lang="en-US" sz="3200" dirty="0" smtClean="0"/>
              <a:t>in: </a:t>
            </a:r>
            <a:endParaRPr lang="en-US" sz="3200" dirty="0"/>
          </a:p>
          <a:p>
            <a:pPr algn="ctr">
              <a:buFont typeface="Wingdings" panose="05000000000000000000" pitchFamily="2" charset="2"/>
              <a:buChar char="Ø"/>
            </a:pPr>
            <a:r>
              <a:rPr lang="en-US" sz="3200" dirty="0"/>
              <a:t>government </a:t>
            </a:r>
            <a:r>
              <a:rPr lang="en-US" sz="3200" dirty="0" smtClean="0"/>
              <a:t>policies </a:t>
            </a:r>
            <a:endParaRPr lang="en-US" sz="3200" dirty="0"/>
          </a:p>
          <a:p>
            <a:pPr algn="ctr">
              <a:buFont typeface="Wingdings" panose="05000000000000000000" pitchFamily="2" charset="2"/>
              <a:buChar char="Ø"/>
            </a:pPr>
            <a:r>
              <a:rPr lang="en-US" sz="3200" dirty="0"/>
              <a:t>technology </a:t>
            </a:r>
            <a:r>
              <a:rPr lang="en-US" sz="3200" dirty="0" smtClean="0"/>
              <a:t>advances </a:t>
            </a:r>
            <a:endParaRPr lang="en-US" sz="3200" dirty="0"/>
          </a:p>
          <a:p>
            <a:pPr algn="ctr">
              <a:buFont typeface="Wingdings" panose="05000000000000000000" pitchFamily="2" charset="2"/>
              <a:buChar char="Ø"/>
            </a:pPr>
            <a:r>
              <a:rPr lang="en-US" sz="3200" dirty="0"/>
              <a:t> economic conditions into </a:t>
            </a:r>
            <a:r>
              <a:rPr lang="en-US" sz="3200" dirty="0" smtClean="0"/>
              <a:t>account.</a:t>
            </a:r>
            <a:endParaRPr lang="en-US" sz="3200" dirty="0"/>
          </a:p>
          <a:p>
            <a:pPr marL="0" indent="0" algn="ctr">
              <a:buNone/>
            </a:pPr>
            <a:endParaRPr lang="en-US" dirty="0"/>
          </a:p>
        </p:txBody>
      </p:sp>
      <p:pic>
        <p:nvPicPr>
          <p:cNvPr id="4" name="Picture 3"/>
          <p:cNvPicPr>
            <a:picLocks noChangeAspect="1"/>
          </p:cNvPicPr>
          <p:nvPr/>
        </p:nvPicPr>
        <p:blipFill>
          <a:blip r:embed="rId3"/>
          <a:stretch>
            <a:fillRect/>
          </a:stretch>
        </p:blipFill>
        <p:spPr>
          <a:xfrm>
            <a:off x="0" y="0"/>
            <a:ext cx="4484076" cy="6858000"/>
          </a:xfrm>
          <a:prstGeom prst="rect">
            <a:avLst/>
          </a:prstGeom>
        </p:spPr>
      </p:pic>
    </p:spTree>
    <p:extLst>
      <p:ext uri="{BB962C8B-B14F-4D97-AF65-F5344CB8AC3E}">
        <p14:creationId xmlns:p14="http://schemas.microsoft.com/office/powerpoint/2010/main" val="3739567531"/>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93432"/>
            <a:ext cx="5767754" cy="7051431"/>
          </a:xfrm>
        </p:spPr>
        <p:txBody>
          <a:bodyPr>
            <a:noAutofit/>
          </a:bodyPr>
          <a:lstStyle/>
          <a:p>
            <a:pPr marL="0" indent="0" algn="ctr">
              <a:buNone/>
            </a:pPr>
            <a:endParaRPr lang="en-US" sz="2800" dirty="0" smtClean="0"/>
          </a:p>
          <a:p>
            <a:pPr marL="0" indent="0" algn="ctr">
              <a:buNone/>
            </a:pPr>
            <a:r>
              <a:rPr lang="en-US" sz="2800" dirty="0">
                <a:solidFill>
                  <a:srgbClr val="00B0F0"/>
                </a:solidFill>
              </a:rPr>
              <a:t>Training for the unforeseen would help equip hospitals , clinics and private physicians as well as all healthcare institutions for what can be achieved.</a:t>
            </a:r>
          </a:p>
          <a:p>
            <a:pPr marL="0" indent="0" algn="ctr">
              <a:buNone/>
            </a:pPr>
            <a:r>
              <a:rPr lang="en-US" sz="2800" dirty="0">
                <a:solidFill>
                  <a:srgbClr val="00B0F0"/>
                </a:solidFill>
              </a:rPr>
              <a:t>From the financial aspect of a business to the structural decisions of the hospital or clinic.(</a:t>
            </a:r>
            <a:r>
              <a:rPr lang="en-US" sz="2800" dirty="0" err="1" smtClean="0">
                <a:solidFill>
                  <a:srgbClr val="00B0F0"/>
                </a:solidFill>
              </a:rPr>
              <a:t>Pineo</a:t>
            </a:r>
            <a:r>
              <a:rPr lang="en-US" sz="2800" dirty="0" smtClean="0">
                <a:solidFill>
                  <a:srgbClr val="00B0F0"/>
                </a:solidFill>
              </a:rPr>
              <a:t>, 2020), </a:t>
            </a:r>
            <a:r>
              <a:rPr lang="en-US" sz="2800" dirty="0">
                <a:solidFill>
                  <a:srgbClr val="00B0F0"/>
                </a:solidFill>
              </a:rPr>
              <a:t>preparation is necessary. </a:t>
            </a:r>
          </a:p>
          <a:p>
            <a:pPr marL="0" indent="0" algn="ctr">
              <a:buNone/>
            </a:pPr>
            <a:r>
              <a:rPr lang="en-US" sz="2800" dirty="0" smtClean="0">
                <a:solidFill>
                  <a:srgbClr val="00B0F0"/>
                </a:solidFill>
              </a:rPr>
              <a:t>Healthcare   </a:t>
            </a:r>
            <a:r>
              <a:rPr lang="en-US" sz="2800" dirty="0">
                <a:solidFill>
                  <a:srgbClr val="00B0F0"/>
                </a:solidFill>
              </a:rPr>
              <a:t>strategic plan  provides for greater consistency in all facets of running a practice, no matter how large or small.</a:t>
            </a:r>
          </a:p>
          <a:p>
            <a:endParaRPr lang="en-US" sz="2800" dirty="0"/>
          </a:p>
        </p:txBody>
      </p:sp>
      <p:pic>
        <p:nvPicPr>
          <p:cNvPr id="5" name="Picture 4"/>
          <p:cNvPicPr>
            <a:picLocks noChangeAspect="1"/>
          </p:cNvPicPr>
          <p:nvPr/>
        </p:nvPicPr>
        <p:blipFill>
          <a:blip r:embed="rId3"/>
          <a:stretch>
            <a:fillRect/>
          </a:stretch>
        </p:blipFill>
        <p:spPr>
          <a:xfrm>
            <a:off x="5767756" y="0"/>
            <a:ext cx="6424244" cy="6857999"/>
          </a:xfrm>
          <a:prstGeom prst="rect">
            <a:avLst/>
          </a:prstGeom>
        </p:spPr>
      </p:pic>
    </p:spTree>
    <p:extLst>
      <p:ext uri="{BB962C8B-B14F-4D97-AF65-F5344CB8AC3E}">
        <p14:creationId xmlns:p14="http://schemas.microsoft.com/office/powerpoint/2010/main" val="23007130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                     Organizing </a:t>
            </a:r>
            <a:endParaRPr lang="en-US" dirty="0">
              <a:solidFill>
                <a:srgbClr val="00B0F0"/>
              </a:solidFill>
            </a:endParaRPr>
          </a:p>
        </p:txBody>
      </p:sp>
      <p:sp>
        <p:nvSpPr>
          <p:cNvPr id="3" name="Content Placeholder 2"/>
          <p:cNvSpPr>
            <a:spLocks noGrp="1"/>
          </p:cNvSpPr>
          <p:nvPr>
            <p:ph idx="1"/>
          </p:nvPr>
        </p:nvSpPr>
        <p:spPr>
          <a:xfrm>
            <a:off x="1" y="1107832"/>
            <a:ext cx="7209692" cy="5627076"/>
          </a:xfrm>
        </p:spPr>
        <p:txBody>
          <a:bodyPr>
            <a:normAutofit/>
          </a:bodyPr>
          <a:lstStyle/>
          <a:p>
            <a:pPr marL="0" indent="0">
              <a:buNone/>
            </a:pPr>
            <a:r>
              <a:rPr lang="en-US" sz="2400" dirty="0" smtClean="0"/>
              <a:t>Organizing </a:t>
            </a:r>
            <a:r>
              <a:rPr lang="en-US" sz="2400" dirty="0"/>
              <a:t>and systemic issues related to healthcare system include</a:t>
            </a:r>
            <a:r>
              <a:rPr lang="en-US" sz="2400" dirty="0" smtClean="0"/>
              <a:t>:</a:t>
            </a:r>
            <a:endParaRPr lang="en-US" sz="2400" dirty="0"/>
          </a:p>
          <a:p>
            <a:pPr marL="0" indent="0" algn="ctr">
              <a:buNone/>
            </a:pPr>
            <a:r>
              <a:rPr lang="en-US" sz="2400" dirty="0" smtClean="0"/>
              <a:t>Acquisitions of health-care properties  </a:t>
            </a:r>
            <a:endParaRPr lang="en-US" sz="2400" dirty="0"/>
          </a:p>
          <a:p>
            <a:pPr marL="0" indent="0" algn="ctr">
              <a:buNone/>
            </a:pPr>
            <a:r>
              <a:rPr lang="en-US" sz="2400" dirty="0"/>
              <a:t>alliances with other </a:t>
            </a:r>
            <a:r>
              <a:rPr lang="en-US" sz="2400" dirty="0" smtClean="0"/>
              <a:t>health-care entities</a:t>
            </a:r>
            <a:endParaRPr lang="en-US" sz="2400" dirty="0"/>
          </a:p>
          <a:p>
            <a:pPr marL="0" indent="0" algn="ctr">
              <a:buNone/>
            </a:pPr>
            <a:r>
              <a:rPr lang="en-US" sz="2400" dirty="0"/>
              <a:t> departmental  </a:t>
            </a:r>
          </a:p>
          <a:p>
            <a:pPr marL="0" indent="0" algn="ctr">
              <a:buNone/>
            </a:pPr>
            <a:r>
              <a:rPr lang="en-US" sz="2400" dirty="0"/>
              <a:t>organizational transformation as a whole. </a:t>
            </a:r>
            <a:endParaRPr lang="en-US" sz="2400" dirty="0" smtClean="0"/>
          </a:p>
          <a:p>
            <a:pPr marL="0" indent="0">
              <a:buNone/>
            </a:pPr>
            <a:r>
              <a:rPr lang="en-US" sz="2400" dirty="0"/>
              <a:t>This </a:t>
            </a:r>
            <a:r>
              <a:rPr lang="en-US" sz="2400" dirty="0" smtClean="0"/>
              <a:t>also involves </a:t>
            </a:r>
            <a:r>
              <a:rPr lang="en-US" sz="2400" dirty="0"/>
              <a:t>healthcare practitioners  problems </a:t>
            </a:r>
            <a:r>
              <a:rPr lang="en-US" sz="2400" dirty="0" smtClean="0"/>
              <a:t>Particularly: </a:t>
            </a:r>
          </a:p>
          <a:p>
            <a:pPr>
              <a:buFont typeface="Wingdings" panose="05000000000000000000" pitchFamily="2" charset="2"/>
              <a:buChar char="Ø"/>
            </a:pPr>
            <a:r>
              <a:rPr lang="en-US" sz="2400" dirty="0" smtClean="0">
                <a:solidFill>
                  <a:srgbClr val="00B0F0"/>
                </a:solidFill>
              </a:rPr>
              <a:t>relationships </a:t>
            </a:r>
            <a:r>
              <a:rPr lang="en-US" sz="2400" dirty="0">
                <a:solidFill>
                  <a:srgbClr val="00B0F0"/>
                </a:solidFill>
              </a:rPr>
              <a:t>between doctors and hospitals. </a:t>
            </a:r>
            <a:endParaRPr lang="en-US" sz="2400" dirty="0" smtClean="0">
              <a:solidFill>
                <a:srgbClr val="00B0F0"/>
              </a:solidFill>
            </a:endParaRPr>
          </a:p>
          <a:p>
            <a:pPr>
              <a:buFont typeface="Wingdings" panose="05000000000000000000" pitchFamily="2" charset="2"/>
              <a:buChar char="Ø"/>
            </a:pPr>
            <a:r>
              <a:rPr lang="en-US" sz="2400" dirty="0">
                <a:solidFill>
                  <a:srgbClr val="00B0F0"/>
                </a:solidFill>
              </a:rPr>
              <a:t>S</a:t>
            </a:r>
            <a:r>
              <a:rPr lang="en-US" sz="2400" dirty="0" smtClean="0">
                <a:solidFill>
                  <a:srgbClr val="00B0F0"/>
                </a:solidFill>
              </a:rPr>
              <a:t>hortage </a:t>
            </a:r>
            <a:r>
              <a:rPr lang="en-US" sz="2400" dirty="0">
                <a:solidFill>
                  <a:srgbClr val="00B0F0"/>
                </a:solidFill>
              </a:rPr>
              <a:t>of personnel </a:t>
            </a:r>
            <a:endParaRPr lang="en-US" sz="2400" dirty="0" smtClean="0">
              <a:solidFill>
                <a:srgbClr val="00B0F0"/>
              </a:solidFill>
            </a:endParaRPr>
          </a:p>
          <a:p>
            <a:pPr>
              <a:buFont typeface="Wingdings" panose="05000000000000000000" pitchFamily="2" charset="2"/>
              <a:buChar char="Ø"/>
            </a:pPr>
            <a:r>
              <a:rPr lang="en-US" sz="2400" dirty="0" smtClean="0">
                <a:solidFill>
                  <a:srgbClr val="00B0F0"/>
                </a:solidFill>
              </a:rPr>
              <a:t> Efficiency of the system.</a:t>
            </a:r>
            <a:endParaRPr lang="en-US" sz="2400" dirty="0">
              <a:solidFill>
                <a:srgbClr val="00B0F0"/>
              </a:solidFill>
            </a:endParaRPr>
          </a:p>
          <a:p>
            <a:endParaRPr lang="en-US" sz="2400" dirty="0"/>
          </a:p>
        </p:txBody>
      </p:sp>
      <p:pic>
        <p:nvPicPr>
          <p:cNvPr id="4" name="Picture 3"/>
          <p:cNvPicPr>
            <a:picLocks noChangeAspect="1"/>
          </p:cNvPicPr>
          <p:nvPr/>
        </p:nvPicPr>
        <p:blipFill>
          <a:blip r:embed="rId3"/>
          <a:stretch>
            <a:fillRect/>
          </a:stretch>
        </p:blipFill>
        <p:spPr>
          <a:xfrm>
            <a:off x="7069014" y="0"/>
            <a:ext cx="5122985" cy="6858000"/>
          </a:xfrm>
          <a:prstGeom prst="rect">
            <a:avLst/>
          </a:prstGeom>
        </p:spPr>
      </p:pic>
    </p:spTree>
    <p:extLst>
      <p:ext uri="{BB962C8B-B14F-4D97-AF65-F5344CB8AC3E}">
        <p14:creationId xmlns:p14="http://schemas.microsoft.com/office/powerpoint/2010/main" val="257789225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49285" y="-1"/>
            <a:ext cx="5842715" cy="6734909"/>
          </a:xfrm>
        </p:spPr>
        <p:txBody>
          <a:bodyPr>
            <a:normAutofit/>
          </a:bodyPr>
          <a:lstStyle/>
          <a:p>
            <a:pPr marL="0" indent="0" algn="ctr">
              <a:buNone/>
            </a:pPr>
            <a:endParaRPr lang="en-US" sz="2800" dirty="0" smtClean="0"/>
          </a:p>
          <a:p>
            <a:pPr marL="0" indent="0" algn="ctr">
              <a:buNone/>
            </a:pPr>
            <a:endParaRPr lang="en-US" sz="2800" dirty="0"/>
          </a:p>
          <a:p>
            <a:pPr marL="0" indent="0" algn="ctr">
              <a:buNone/>
            </a:pPr>
            <a:endParaRPr lang="en-US" sz="2800" dirty="0" smtClean="0"/>
          </a:p>
          <a:p>
            <a:pPr marL="0" indent="0" algn="ctr">
              <a:buNone/>
            </a:pPr>
            <a:r>
              <a:rPr lang="en-US" sz="2800" dirty="0" smtClean="0"/>
              <a:t>The </a:t>
            </a:r>
            <a:r>
              <a:rPr lang="en-US" sz="2800" dirty="0"/>
              <a:t>framework involves </a:t>
            </a:r>
          </a:p>
          <a:p>
            <a:pPr algn="ctr"/>
            <a:r>
              <a:rPr lang="en-US" sz="2800" dirty="0" smtClean="0">
                <a:solidFill>
                  <a:srgbClr val="00B0F0"/>
                </a:solidFill>
              </a:rPr>
              <a:t>Implementing health-care policies</a:t>
            </a:r>
            <a:endParaRPr lang="en-US" sz="2800" dirty="0">
              <a:solidFill>
                <a:srgbClr val="00B0F0"/>
              </a:solidFill>
            </a:endParaRPr>
          </a:p>
          <a:p>
            <a:pPr algn="ctr"/>
            <a:r>
              <a:rPr lang="en-US" sz="2800" dirty="0">
                <a:solidFill>
                  <a:srgbClr val="00B0F0"/>
                </a:solidFill>
              </a:rPr>
              <a:t>Check-ins </a:t>
            </a:r>
            <a:r>
              <a:rPr lang="en-US" sz="2800" dirty="0" smtClean="0">
                <a:solidFill>
                  <a:srgbClr val="00B0F0"/>
                </a:solidFill>
              </a:rPr>
              <a:t>in each health </a:t>
            </a:r>
            <a:r>
              <a:rPr lang="en-US" sz="2800" dirty="0">
                <a:solidFill>
                  <a:srgbClr val="00B0F0"/>
                </a:solidFill>
              </a:rPr>
              <a:t>d</a:t>
            </a:r>
            <a:r>
              <a:rPr lang="en-US" sz="2800" dirty="0" smtClean="0">
                <a:solidFill>
                  <a:srgbClr val="00B0F0"/>
                </a:solidFill>
              </a:rPr>
              <a:t>epartment </a:t>
            </a:r>
            <a:endParaRPr lang="en-US" sz="2800" dirty="0">
              <a:solidFill>
                <a:srgbClr val="00B0F0"/>
              </a:solidFill>
            </a:endParaRPr>
          </a:p>
          <a:p>
            <a:pPr algn="ctr"/>
            <a:r>
              <a:rPr lang="en-US" sz="2800" dirty="0">
                <a:solidFill>
                  <a:srgbClr val="00B0F0"/>
                </a:solidFill>
              </a:rPr>
              <a:t>Performance reviews </a:t>
            </a:r>
          </a:p>
          <a:p>
            <a:pPr algn="ctr"/>
            <a:r>
              <a:rPr lang="en-US" sz="2800" dirty="0">
                <a:solidFill>
                  <a:srgbClr val="00B0F0"/>
                </a:solidFill>
              </a:rPr>
              <a:t>Directing</a:t>
            </a:r>
          </a:p>
          <a:p>
            <a:pPr algn="ctr"/>
            <a:endParaRPr lang="en-US" dirty="0"/>
          </a:p>
        </p:txBody>
      </p:sp>
      <p:pic>
        <p:nvPicPr>
          <p:cNvPr id="4" name="Picture 3"/>
          <p:cNvPicPr>
            <a:picLocks noChangeAspect="1"/>
          </p:cNvPicPr>
          <p:nvPr/>
        </p:nvPicPr>
        <p:blipFill>
          <a:blip r:embed="rId3"/>
          <a:stretch>
            <a:fillRect/>
          </a:stretch>
        </p:blipFill>
        <p:spPr>
          <a:xfrm>
            <a:off x="1" y="0"/>
            <a:ext cx="6349284" cy="6858000"/>
          </a:xfrm>
          <a:prstGeom prst="rect">
            <a:avLst/>
          </a:prstGeom>
        </p:spPr>
      </p:pic>
    </p:spTree>
    <p:extLst>
      <p:ext uri="{BB962C8B-B14F-4D97-AF65-F5344CB8AC3E}">
        <p14:creationId xmlns:p14="http://schemas.microsoft.com/office/powerpoint/2010/main" val="2089736287"/>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B0F0"/>
                </a:solidFill>
              </a:rPr>
              <a:t>Directing </a:t>
            </a:r>
            <a:endParaRPr lang="en-US" dirty="0">
              <a:solidFill>
                <a:srgbClr val="00B0F0"/>
              </a:solidFill>
            </a:endParaRPr>
          </a:p>
        </p:txBody>
      </p:sp>
      <p:sp>
        <p:nvSpPr>
          <p:cNvPr id="3" name="Content Placeholder 2"/>
          <p:cNvSpPr>
            <a:spLocks noGrp="1"/>
          </p:cNvSpPr>
          <p:nvPr>
            <p:ph idx="1"/>
          </p:nvPr>
        </p:nvSpPr>
        <p:spPr>
          <a:xfrm>
            <a:off x="0" y="1107832"/>
            <a:ext cx="12192000" cy="3481753"/>
          </a:xfrm>
        </p:spPr>
        <p:txBody>
          <a:bodyPr/>
          <a:lstStyle/>
          <a:p>
            <a:pPr marL="0" indent="0">
              <a:buNone/>
            </a:pPr>
            <a:r>
              <a:rPr lang="en-US" sz="2400" dirty="0"/>
              <a:t>Directing the health-care system refers to a method or strategy for </a:t>
            </a:r>
          </a:p>
          <a:p>
            <a:r>
              <a:rPr lang="en-US" sz="2400" dirty="0" smtClean="0">
                <a:solidFill>
                  <a:srgbClr val="00B0F0"/>
                </a:solidFill>
              </a:rPr>
              <a:t>Training, </a:t>
            </a:r>
          </a:p>
          <a:p>
            <a:r>
              <a:rPr lang="en-US" sz="2400" dirty="0" smtClean="0">
                <a:solidFill>
                  <a:srgbClr val="00B0F0"/>
                </a:solidFill>
              </a:rPr>
              <a:t>Direction, </a:t>
            </a:r>
          </a:p>
          <a:p>
            <a:r>
              <a:rPr lang="en-US" sz="2400" dirty="0" smtClean="0">
                <a:solidFill>
                  <a:srgbClr val="00B0F0"/>
                </a:solidFill>
              </a:rPr>
              <a:t>Motivation, </a:t>
            </a:r>
          </a:p>
          <a:p>
            <a:r>
              <a:rPr lang="en-US" sz="2400" dirty="0" smtClean="0">
                <a:solidFill>
                  <a:srgbClr val="00B0F0"/>
                </a:solidFill>
              </a:rPr>
              <a:t>Therapy, </a:t>
            </a:r>
          </a:p>
          <a:p>
            <a:r>
              <a:rPr lang="en-US" sz="2400" dirty="0" smtClean="0">
                <a:solidFill>
                  <a:srgbClr val="00B0F0"/>
                </a:solidFill>
              </a:rPr>
              <a:t>Oversight, </a:t>
            </a:r>
          </a:p>
          <a:p>
            <a:r>
              <a:rPr lang="en-US" sz="2400" dirty="0" smtClean="0">
                <a:solidFill>
                  <a:srgbClr val="00B0F0"/>
                </a:solidFill>
              </a:rPr>
              <a:t> Execution Of Operational Objectives.</a:t>
            </a:r>
          </a:p>
          <a:p>
            <a:endParaRPr lang="en-US" dirty="0"/>
          </a:p>
        </p:txBody>
      </p:sp>
      <p:pic>
        <p:nvPicPr>
          <p:cNvPr id="4" name="Picture 3"/>
          <p:cNvPicPr>
            <a:picLocks noChangeAspect="1"/>
          </p:cNvPicPr>
          <p:nvPr/>
        </p:nvPicPr>
        <p:blipFill>
          <a:blip r:embed="rId3"/>
          <a:stretch>
            <a:fillRect/>
          </a:stretch>
        </p:blipFill>
        <p:spPr>
          <a:xfrm>
            <a:off x="8001000" y="0"/>
            <a:ext cx="4191000" cy="6858000"/>
          </a:xfrm>
          <a:prstGeom prst="rect">
            <a:avLst/>
          </a:prstGeom>
        </p:spPr>
      </p:pic>
      <p:pic>
        <p:nvPicPr>
          <p:cNvPr id="5" name="Picture 4"/>
          <p:cNvPicPr>
            <a:picLocks noChangeAspect="1"/>
          </p:cNvPicPr>
          <p:nvPr/>
        </p:nvPicPr>
        <p:blipFill>
          <a:blip r:embed="rId4"/>
          <a:stretch>
            <a:fillRect/>
          </a:stretch>
        </p:blipFill>
        <p:spPr>
          <a:xfrm>
            <a:off x="0" y="5011614"/>
            <a:ext cx="12192000" cy="1846386"/>
          </a:xfrm>
          <a:prstGeom prst="rect">
            <a:avLst/>
          </a:prstGeom>
        </p:spPr>
      </p:pic>
    </p:spTree>
    <p:extLst>
      <p:ext uri="{BB962C8B-B14F-4D97-AF65-F5344CB8AC3E}">
        <p14:creationId xmlns:p14="http://schemas.microsoft.com/office/powerpoint/2010/main" val="4285701729"/>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3341076"/>
            <a:ext cx="12063046" cy="3516923"/>
          </a:xfrm>
        </p:spPr>
        <p:txBody>
          <a:bodyPr/>
          <a:lstStyle/>
          <a:p>
            <a:r>
              <a:rPr lang="en-US" sz="2400" dirty="0">
                <a:solidFill>
                  <a:srgbClr val="FFFF00"/>
                </a:solidFill>
              </a:rPr>
              <a:t>The process continues throughout the life of the company. It is a management process. Via direction, a superior connects and motivates his subordinates to work in the desired manner to accomplish the organization's </a:t>
            </a:r>
            <a:r>
              <a:rPr lang="en-US" sz="2400" dirty="0" smtClean="0">
                <a:solidFill>
                  <a:srgbClr val="FFFF00"/>
                </a:solidFill>
              </a:rPr>
              <a:t>goals(Samson et al., 2020). </a:t>
            </a:r>
          </a:p>
          <a:p>
            <a:r>
              <a:rPr lang="en-US" sz="2400" dirty="0" smtClean="0">
                <a:solidFill>
                  <a:srgbClr val="FFFF00"/>
                </a:solidFill>
              </a:rPr>
              <a:t>Such as </a:t>
            </a:r>
            <a:r>
              <a:rPr lang="en-US" sz="2400" dirty="0">
                <a:solidFill>
                  <a:srgbClr val="FFFF00"/>
                </a:solidFill>
              </a:rPr>
              <a:t>administrative roles, </a:t>
            </a:r>
            <a:r>
              <a:rPr lang="en-US" sz="2400" dirty="0" smtClean="0">
                <a:solidFill>
                  <a:srgbClr val="FFFF00"/>
                </a:solidFill>
              </a:rPr>
              <a:t>such </a:t>
            </a:r>
            <a:r>
              <a:rPr lang="en-US" sz="2400" dirty="0">
                <a:solidFill>
                  <a:srgbClr val="FFFF00"/>
                </a:solidFill>
              </a:rPr>
              <a:t>as planning, </a:t>
            </a:r>
            <a:r>
              <a:rPr lang="en-US" sz="2400" dirty="0" smtClean="0">
                <a:solidFill>
                  <a:srgbClr val="FFFF00"/>
                </a:solidFill>
              </a:rPr>
              <a:t>organization</a:t>
            </a:r>
            <a:r>
              <a:rPr lang="en-US" sz="2400" dirty="0">
                <a:solidFill>
                  <a:srgbClr val="FFFF00"/>
                </a:solidFill>
              </a:rPr>
              <a:t>, and hiring, are inefficient without guidance. This makes the health system effective.</a:t>
            </a:r>
          </a:p>
          <a:p>
            <a:r>
              <a:rPr lang="en-US" sz="2400" dirty="0">
                <a:solidFill>
                  <a:srgbClr val="FFFF00"/>
                </a:solidFill>
              </a:rPr>
              <a:t>Directing in the health sector helps: taking intervention, incorporating staff efforts, encouraging means, encouraging progress, ensuring balance and cohesion, and maintaining </a:t>
            </a:r>
            <a:r>
              <a:rPr lang="en-US" sz="2400" dirty="0" smtClean="0">
                <a:solidFill>
                  <a:srgbClr val="FFFF00"/>
                </a:solidFill>
              </a:rPr>
              <a:t>coordination. This ensures productivity and positive patient outcome (Samson </a:t>
            </a:r>
            <a:r>
              <a:rPr lang="en-US" sz="2400" dirty="0">
                <a:solidFill>
                  <a:srgbClr val="FFFF00"/>
                </a:solidFill>
              </a:rPr>
              <a:t>et al., 2020</a:t>
            </a:r>
            <a:r>
              <a:rPr lang="en-US" sz="2400" dirty="0" smtClean="0">
                <a:solidFill>
                  <a:srgbClr val="FFFF00"/>
                </a:solidFill>
              </a:rPr>
              <a:t>).</a:t>
            </a:r>
            <a:endParaRPr lang="en-US" sz="2400" dirty="0">
              <a:solidFill>
                <a:srgbClr val="FFFF00"/>
              </a:solidFill>
            </a:endParaRPr>
          </a:p>
          <a:p>
            <a:endParaRPr lang="en-US" dirty="0"/>
          </a:p>
        </p:txBody>
      </p:sp>
      <p:pic>
        <p:nvPicPr>
          <p:cNvPr id="4" name="Picture 3"/>
          <p:cNvPicPr>
            <a:picLocks noChangeAspect="1"/>
          </p:cNvPicPr>
          <p:nvPr/>
        </p:nvPicPr>
        <p:blipFill>
          <a:blip r:embed="rId3"/>
          <a:stretch>
            <a:fillRect/>
          </a:stretch>
        </p:blipFill>
        <p:spPr>
          <a:xfrm>
            <a:off x="0" y="0"/>
            <a:ext cx="12191999" cy="3341076"/>
          </a:xfrm>
          <a:prstGeom prst="rect">
            <a:avLst/>
          </a:prstGeom>
        </p:spPr>
      </p:pic>
    </p:spTree>
    <p:extLst>
      <p:ext uri="{BB962C8B-B14F-4D97-AF65-F5344CB8AC3E}">
        <p14:creationId xmlns:p14="http://schemas.microsoft.com/office/powerpoint/2010/main" val="3592551657"/>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dirty="0" smtClean="0">
                <a:solidFill>
                  <a:srgbClr val="00B0F0"/>
                </a:solidFill>
              </a:rPr>
              <a:t>Controlling </a:t>
            </a:r>
            <a:endParaRPr lang="en-US" dirty="0">
              <a:solidFill>
                <a:srgbClr val="00B0F0"/>
              </a:solidFill>
            </a:endParaRPr>
          </a:p>
        </p:txBody>
      </p:sp>
      <p:sp>
        <p:nvSpPr>
          <p:cNvPr id="3" name="Content Placeholder 2"/>
          <p:cNvSpPr>
            <a:spLocks noGrp="1"/>
          </p:cNvSpPr>
          <p:nvPr>
            <p:ph idx="1"/>
          </p:nvPr>
        </p:nvSpPr>
        <p:spPr>
          <a:xfrm>
            <a:off x="0" y="1389185"/>
            <a:ext cx="8581292" cy="5275383"/>
          </a:xfrm>
        </p:spPr>
        <p:txBody>
          <a:bodyPr>
            <a:normAutofit lnSpcReduction="10000"/>
          </a:bodyPr>
          <a:lstStyle/>
          <a:p>
            <a:pPr marL="0" indent="0">
              <a:buNone/>
            </a:pPr>
            <a:r>
              <a:rPr lang="en-US" sz="2800" dirty="0"/>
              <a:t>Control is a monitoring feature that helps to track failures to take correction steps. </a:t>
            </a:r>
          </a:p>
          <a:p>
            <a:pPr marL="0" indent="0">
              <a:buNone/>
            </a:pPr>
            <a:r>
              <a:rPr lang="en-US" sz="2800" dirty="0" smtClean="0"/>
              <a:t>              This </a:t>
            </a:r>
            <a:r>
              <a:rPr lang="en-US" sz="2800" dirty="0"/>
              <a:t>is done </a:t>
            </a:r>
            <a:r>
              <a:rPr lang="en-US" sz="2800" dirty="0" smtClean="0"/>
              <a:t>to:</a:t>
            </a:r>
          </a:p>
          <a:p>
            <a:pPr marL="0" indent="0">
              <a:buNone/>
            </a:pPr>
            <a:r>
              <a:rPr lang="en-US" sz="2800" dirty="0" smtClean="0">
                <a:solidFill>
                  <a:srgbClr val="00B0F0"/>
                </a:solidFill>
              </a:rPr>
              <a:t>Eliminate </a:t>
            </a:r>
            <a:r>
              <a:rPr lang="en-US" sz="2800" dirty="0">
                <a:solidFill>
                  <a:srgbClr val="00B0F0"/>
                </a:solidFill>
              </a:rPr>
              <a:t>divergence from </a:t>
            </a:r>
            <a:r>
              <a:rPr lang="en-US" sz="2800" dirty="0" smtClean="0">
                <a:solidFill>
                  <a:srgbClr val="00B0F0"/>
                </a:solidFill>
              </a:rPr>
              <a:t>expectations from the health care system   </a:t>
            </a:r>
          </a:p>
          <a:p>
            <a:pPr marL="0" indent="0">
              <a:buNone/>
            </a:pPr>
            <a:r>
              <a:rPr lang="en-US" sz="2800" dirty="0">
                <a:solidFill>
                  <a:srgbClr val="00B0F0"/>
                </a:solidFill>
              </a:rPr>
              <a:t>E</a:t>
            </a:r>
            <a:r>
              <a:rPr lang="en-US" sz="2800" dirty="0" smtClean="0">
                <a:solidFill>
                  <a:srgbClr val="00B0F0"/>
                </a:solidFill>
              </a:rPr>
              <a:t>nsure </a:t>
            </a:r>
            <a:r>
              <a:rPr lang="en-US" sz="2800" dirty="0">
                <a:solidFill>
                  <a:srgbClr val="00B0F0"/>
                </a:solidFill>
              </a:rPr>
              <a:t>that the </a:t>
            </a:r>
            <a:r>
              <a:rPr lang="en-US" sz="2800" dirty="0" smtClean="0">
                <a:solidFill>
                  <a:srgbClr val="00B0F0"/>
                </a:solidFill>
              </a:rPr>
              <a:t>health-care </a:t>
            </a:r>
            <a:r>
              <a:rPr lang="en-US" sz="2800" dirty="0">
                <a:solidFill>
                  <a:srgbClr val="00B0F0"/>
                </a:solidFill>
              </a:rPr>
              <a:t>specified priorities are met accordingly</a:t>
            </a:r>
            <a:r>
              <a:rPr lang="en-US" sz="2800" dirty="0" smtClean="0">
                <a:solidFill>
                  <a:srgbClr val="00B0F0"/>
                </a:solidFill>
              </a:rPr>
              <a:t>.</a:t>
            </a:r>
          </a:p>
          <a:p>
            <a:pPr marL="0" indent="0">
              <a:buNone/>
            </a:pPr>
            <a:endParaRPr lang="en-US" sz="2800" dirty="0"/>
          </a:p>
          <a:p>
            <a:pPr marL="0" indent="0">
              <a:buNone/>
            </a:pPr>
            <a:r>
              <a:rPr lang="en-US" sz="2800" dirty="0"/>
              <a:t>According to current principles, control is a foreseeable operation; prior control principles were used mostly where faults were established.</a:t>
            </a:r>
          </a:p>
        </p:txBody>
      </p:sp>
      <p:pic>
        <p:nvPicPr>
          <p:cNvPr id="4" name="Picture 3"/>
          <p:cNvPicPr>
            <a:picLocks noChangeAspect="1"/>
          </p:cNvPicPr>
          <p:nvPr/>
        </p:nvPicPr>
        <p:blipFill>
          <a:blip r:embed="rId3"/>
          <a:stretch>
            <a:fillRect/>
          </a:stretch>
        </p:blipFill>
        <p:spPr>
          <a:xfrm>
            <a:off x="8423030" y="0"/>
            <a:ext cx="3768969" cy="6857999"/>
          </a:xfrm>
          <a:prstGeom prst="rect">
            <a:avLst/>
          </a:prstGeom>
        </p:spPr>
      </p:pic>
    </p:spTree>
    <p:extLst>
      <p:ext uri="{BB962C8B-B14F-4D97-AF65-F5344CB8AC3E}">
        <p14:creationId xmlns:p14="http://schemas.microsoft.com/office/powerpoint/2010/main" val="4195530674"/>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23092"/>
            <a:ext cx="6893169" cy="6734908"/>
          </a:xfrm>
        </p:spPr>
        <p:txBody>
          <a:bodyPr>
            <a:normAutofit/>
          </a:bodyPr>
          <a:lstStyle/>
          <a:p>
            <a:pPr marL="0" indent="0" algn="ctr">
              <a:buNone/>
            </a:pPr>
            <a:endParaRPr lang="en-US" sz="3200" dirty="0" smtClean="0"/>
          </a:p>
          <a:p>
            <a:pPr marL="0" indent="0" algn="ctr">
              <a:buNone/>
            </a:pPr>
            <a:endParaRPr lang="en-US" sz="3200" dirty="0"/>
          </a:p>
          <a:p>
            <a:pPr marL="0" indent="0" algn="ctr">
              <a:buNone/>
            </a:pPr>
            <a:endParaRPr lang="en-US" sz="3200" dirty="0" smtClean="0"/>
          </a:p>
          <a:p>
            <a:pPr marL="0" indent="0" algn="ctr">
              <a:buNone/>
            </a:pPr>
            <a:r>
              <a:rPr lang="en-US" sz="3200" dirty="0" smtClean="0"/>
              <a:t>Controlling </a:t>
            </a:r>
            <a:r>
              <a:rPr lang="en-US" sz="3200" dirty="0"/>
              <a:t>in health-care administration </a:t>
            </a:r>
            <a:r>
              <a:rPr lang="en-US" sz="3200" dirty="0" smtClean="0"/>
              <a:t>includes:</a:t>
            </a:r>
          </a:p>
          <a:p>
            <a:r>
              <a:rPr lang="en-US" sz="3200" dirty="0" smtClean="0"/>
              <a:t> </a:t>
            </a:r>
            <a:r>
              <a:rPr lang="en-US" sz="3200" dirty="0"/>
              <a:t>standardization of </a:t>
            </a:r>
            <a:r>
              <a:rPr lang="en-US" sz="3200" dirty="0" smtClean="0"/>
              <a:t>strategies</a:t>
            </a:r>
          </a:p>
          <a:p>
            <a:r>
              <a:rPr lang="en-US" sz="3200" dirty="0" smtClean="0"/>
              <a:t>assessment </a:t>
            </a:r>
            <a:r>
              <a:rPr lang="en-US" sz="3200" dirty="0"/>
              <a:t>of </a:t>
            </a:r>
            <a:r>
              <a:rPr lang="en-US" sz="3200" dirty="0" smtClean="0"/>
              <a:t>evidence based results</a:t>
            </a:r>
          </a:p>
          <a:p>
            <a:r>
              <a:rPr lang="en-US" sz="3200" dirty="0" smtClean="0"/>
              <a:t>  </a:t>
            </a:r>
            <a:r>
              <a:rPr lang="en-US" sz="3200" dirty="0"/>
              <a:t>decision-making.</a:t>
            </a:r>
          </a:p>
        </p:txBody>
      </p:sp>
      <p:pic>
        <p:nvPicPr>
          <p:cNvPr id="4" name="Picture 3"/>
          <p:cNvPicPr>
            <a:picLocks noChangeAspect="1"/>
          </p:cNvPicPr>
          <p:nvPr/>
        </p:nvPicPr>
        <p:blipFill>
          <a:blip r:embed="rId3"/>
          <a:stretch>
            <a:fillRect/>
          </a:stretch>
        </p:blipFill>
        <p:spPr>
          <a:xfrm>
            <a:off x="6664568" y="0"/>
            <a:ext cx="5527431" cy="6858000"/>
          </a:xfrm>
          <a:prstGeom prst="rect">
            <a:avLst/>
          </a:prstGeom>
        </p:spPr>
      </p:pic>
    </p:spTree>
    <p:extLst>
      <p:ext uri="{BB962C8B-B14F-4D97-AF65-F5344CB8AC3E}">
        <p14:creationId xmlns:p14="http://schemas.microsoft.com/office/powerpoint/2010/main" val="255842867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3738" y="0"/>
            <a:ext cx="7778262" cy="1248508"/>
          </a:xfrm>
        </p:spPr>
        <p:txBody>
          <a:bodyPr/>
          <a:lstStyle/>
          <a:p>
            <a:r>
              <a:rPr lang="en-US" dirty="0" smtClean="0">
                <a:solidFill>
                  <a:srgbClr val="00B0F0"/>
                </a:solidFill>
              </a:rPr>
              <a:t>                            Leading </a:t>
            </a:r>
            <a:endParaRPr lang="en-US" dirty="0">
              <a:solidFill>
                <a:srgbClr val="00B0F0"/>
              </a:solidFill>
            </a:endParaRPr>
          </a:p>
        </p:txBody>
      </p:sp>
      <p:sp>
        <p:nvSpPr>
          <p:cNvPr id="3" name="Content Placeholder 2"/>
          <p:cNvSpPr>
            <a:spLocks noGrp="1"/>
          </p:cNvSpPr>
          <p:nvPr>
            <p:ph idx="1"/>
          </p:nvPr>
        </p:nvSpPr>
        <p:spPr>
          <a:xfrm>
            <a:off x="5715000" y="1037492"/>
            <a:ext cx="6477000" cy="5820508"/>
          </a:xfrm>
        </p:spPr>
        <p:txBody>
          <a:bodyPr>
            <a:normAutofit/>
          </a:bodyPr>
          <a:lstStyle/>
          <a:p>
            <a:pPr marL="0" indent="0">
              <a:buNone/>
            </a:pPr>
            <a:r>
              <a:rPr lang="en-US" sz="4000" dirty="0"/>
              <a:t>Leading is another critical role of the health-care management process: </a:t>
            </a:r>
            <a:r>
              <a:rPr lang="en-US" sz="4000" dirty="0" smtClean="0"/>
              <a:t>Motivating </a:t>
            </a:r>
            <a:r>
              <a:rPr lang="en-US" sz="4000" dirty="0"/>
              <a:t>workers to accomplish </a:t>
            </a:r>
            <a:r>
              <a:rPr lang="en-US" sz="4000" dirty="0" smtClean="0"/>
              <a:t>organization's </a:t>
            </a:r>
            <a:r>
              <a:rPr lang="en-US" sz="4000" dirty="0"/>
              <a:t>objectives is the use of power</a:t>
            </a:r>
            <a:r>
              <a:rPr lang="en-US" sz="4000" dirty="0" smtClean="0"/>
              <a:t>.</a:t>
            </a:r>
            <a:endParaRPr lang="en-US" sz="4000" dirty="0"/>
          </a:p>
        </p:txBody>
      </p:sp>
      <p:pic>
        <p:nvPicPr>
          <p:cNvPr id="5" name="Picture 4"/>
          <p:cNvPicPr>
            <a:picLocks noChangeAspect="1"/>
          </p:cNvPicPr>
          <p:nvPr/>
        </p:nvPicPr>
        <p:blipFill>
          <a:blip r:embed="rId3"/>
          <a:stretch>
            <a:fillRect/>
          </a:stretch>
        </p:blipFill>
        <p:spPr>
          <a:xfrm>
            <a:off x="-17585" y="0"/>
            <a:ext cx="5732585" cy="6858000"/>
          </a:xfrm>
          <a:prstGeom prst="rect">
            <a:avLst/>
          </a:prstGeom>
        </p:spPr>
      </p:pic>
    </p:spTree>
    <p:extLst>
      <p:ext uri="{BB962C8B-B14F-4D97-AF65-F5344CB8AC3E}">
        <p14:creationId xmlns:p14="http://schemas.microsoft.com/office/powerpoint/2010/main" val="3132390352"/>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0"/>
            <a:ext cx="7192108" cy="6858000"/>
          </a:xfrm>
        </p:spPr>
        <p:txBody>
          <a:bodyPr/>
          <a:lstStyle/>
          <a:p>
            <a:pPr marL="0" indent="0">
              <a:buNone/>
            </a:pPr>
            <a:r>
              <a:rPr lang="en-US" dirty="0"/>
              <a:t> </a:t>
            </a:r>
            <a:endParaRPr lang="en-US" dirty="0" smtClean="0"/>
          </a:p>
          <a:p>
            <a:pPr marL="0" indent="0">
              <a:buNone/>
            </a:pPr>
            <a:r>
              <a:rPr lang="en-US" sz="3200" dirty="0" smtClean="0"/>
              <a:t>Managers </a:t>
            </a:r>
            <a:r>
              <a:rPr lang="en-US" sz="3200" dirty="0"/>
              <a:t>need to help workers accomplish the aims of their </a:t>
            </a:r>
            <a:r>
              <a:rPr lang="en-US" sz="3200" dirty="0" smtClean="0"/>
              <a:t>healthcare organization </a:t>
            </a:r>
            <a:r>
              <a:rPr lang="en-US" sz="3200" dirty="0"/>
              <a:t>through : </a:t>
            </a:r>
            <a:endParaRPr lang="en-US" sz="3200" dirty="0" smtClean="0"/>
          </a:p>
          <a:p>
            <a:pPr>
              <a:buFont typeface="Wingdings" panose="05000000000000000000" pitchFamily="2" charset="2"/>
              <a:buChar char="Ø"/>
            </a:pPr>
            <a:r>
              <a:rPr lang="en-US" sz="3200" dirty="0" smtClean="0">
                <a:solidFill>
                  <a:srgbClr val="00B0F0"/>
                </a:solidFill>
              </a:rPr>
              <a:t>Empowering health-care employees</a:t>
            </a:r>
            <a:r>
              <a:rPr lang="en-US" sz="3200" dirty="0">
                <a:solidFill>
                  <a:srgbClr val="00B0F0"/>
                </a:solidFill>
              </a:rPr>
              <a:t>, </a:t>
            </a:r>
            <a:endParaRPr lang="en-US" sz="3200" dirty="0" smtClean="0">
              <a:solidFill>
                <a:srgbClr val="00B0F0"/>
              </a:solidFill>
            </a:endParaRPr>
          </a:p>
          <a:p>
            <a:pPr>
              <a:buFont typeface="Wingdings" panose="05000000000000000000" pitchFamily="2" charset="2"/>
              <a:buChar char="Ø"/>
            </a:pPr>
            <a:r>
              <a:rPr lang="en-US" sz="3200" dirty="0" smtClean="0">
                <a:solidFill>
                  <a:srgbClr val="00B0F0"/>
                </a:solidFill>
              </a:rPr>
              <a:t>Positively influencing employees</a:t>
            </a:r>
          </a:p>
          <a:p>
            <a:pPr>
              <a:buFont typeface="Wingdings" panose="05000000000000000000" pitchFamily="2" charset="2"/>
              <a:buChar char="Ø"/>
            </a:pPr>
            <a:r>
              <a:rPr lang="en-US" sz="3200" dirty="0" smtClean="0">
                <a:solidFill>
                  <a:srgbClr val="00B0F0"/>
                </a:solidFill>
              </a:rPr>
              <a:t>efficient </a:t>
            </a:r>
            <a:r>
              <a:rPr lang="en-US" sz="3200" dirty="0">
                <a:solidFill>
                  <a:srgbClr val="00B0F0"/>
                </a:solidFill>
              </a:rPr>
              <a:t>team development.</a:t>
            </a:r>
          </a:p>
          <a:p>
            <a:pPr marL="0" indent="0">
              <a:buNone/>
            </a:pPr>
            <a:endParaRPr lang="en-US" sz="3200" dirty="0" smtClean="0">
              <a:solidFill>
                <a:srgbClr val="00B0F0"/>
              </a:solidFill>
            </a:endParaRPr>
          </a:p>
          <a:p>
            <a:pPr marL="0" indent="0">
              <a:buNone/>
            </a:pPr>
            <a:r>
              <a:rPr lang="en-US" sz="3200" dirty="0" smtClean="0"/>
              <a:t>The </a:t>
            </a:r>
            <a:r>
              <a:rPr lang="en-US" sz="3200" dirty="0"/>
              <a:t>leading process aids the </a:t>
            </a:r>
            <a:r>
              <a:rPr lang="en-US" sz="3200" dirty="0" smtClean="0"/>
              <a:t>health-care system  </a:t>
            </a:r>
            <a:r>
              <a:rPr lang="en-US" sz="3200" dirty="0"/>
              <a:t>in achieving its goals.</a:t>
            </a:r>
          </a:p>
          <a:p>
            <a:pPr marL="0" indent="0">
              <a:buNone/>
            </a:pPr>
            <a:endParaRPr lang="en-US" dirty="0"/>
          </a:p>
        </p:txBody>
      </p:sp>
      <p:pic>
        <p:nvPicPr>
          <p:cNvPr id="4" name="Picture 3"/>
          <p:cNvPicPr>
            <a:picLocks noChangeAspect="1"/>
          </p:cNvPicPr>
          <p:nvPr/>
        </p:nvPicPr>
        <p:blipFill>
          <a:blip r:embed="rId3"/>
          <a:stretch>
            <a:fillRect/>
          </a:stretch>
        </p:blipFill>
        <p:spPr>
          <a:xfrm>
            <a:off x="6928338" y="-123092"/>
            <a:ext cx="5263662" cy="6981092"/>
          </a:xfrm>
          <a:prstGeom prst="rect">
            <a:avLst/>
          </a:prstGeom>
        </p:spPr>
      </p:pic>
    </p:spTree>
    <p:extLst>
      <p:ext uri="{BB962C8B-B14F-4D97-AF65-F5344CB8AC3E}">
        <p14:creationId xmlns:p14="http://schemas.microsoft.com/office/powerpoint/2010/main" val="3722893897"/>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B0F0"/>
                </a:solidFill>
              </a:rPr>
              <a:t>                       Conclusion  </a:t>
            </a:r>
            <a:endParaRPr lang="en-US" dirty="0">
              <a:solidFill>
                <a:srgbClr val="00B0F0"/>
              </a:solidFill>
            </a:endParaRPr>
          </a:p>
        </p:txBody>
      </p:sp>
      <p:sp>
        <p:nvSpPr>
          <p:cNvPr id="3" name="Content Placeholder 2"/>
          <p:cNvSpPr>
            <a:spLocks noGrp="1"/>
          </p:cNvSpPr>
          <p:nvPr>
            <p:ph idx="1"/>
          </p:nvPr>
        </p:nvSpPr>
        <p:spPr>
          <a:xfrm>
            <a:off x="0" y="1152982"/>
            <a:ext cx="12192000" cy="5581925"/>
          </a:xfrm>
        </p:spPr>
        <p:txBody>
          <a:bodyPr>
            <a:normAutofit/>
          </a:bodyPr>
          <a:lstStyle/>
          <a:p>
            <a:pPr marL="0" indent="0">
              <a:buNone/>
            </a:pPr>
            <a:r>
              <a:rPr lang="en-US" sz="2800" dirty="0"/>
              <a:t>In summary, in health care system management includes </a:t>
            </a:r>
            <a:endParaRPr lang="en-US" sz="2800" dirty="0" smtClean="0"/>
          </a:p>
          <a:p>
            <a:r>
              <a:rPr lang="en-US" sz="2800" dirty="0" smtClean="0"/>
              <a:t>planning,</a:t>
            </a:r>
          </a:p>
          <a:p>
            <a:r>
              <a:rPr lang="en-US" sz="2800" dirty="0" smtClean="0"/>
              <a:t> </a:t>
            </a:r>
            <a:r>
              <a:rPr lang="en-US" sz="2800" dirty="0"/>
              <a:t>organization</a:t>
            </a:r>
            <a:r>
              <a:rPr lang="en-US" sz="2800" dirty="0" smtClean="0"/>
              <a:t>,</a:t>
            </a:r>
          </a:p>
          <a:p>
            <a:r>
              <a:rPr lang="en-US" sz="2800" dirty="0" smtClean="0"/>
              <a:t> </a:t>
            </a:r>
            <a:r>
              <a:rPr lang="en-US" sz="2800" dirty="0"/>
              <a:t>employee management, </a:t>
            </a:r>
            <a:endParaRPr lang="en-US" sz="2800" dirty="0" smtClean="0"/>
          </a:p>
          <a:p>
            <a:r>
              <a:rPr lang="en-US" sz="2800" dirty="0" smtClean="0"/>
              <a:t>administration</a:t>
            </a:r>
            <a:r>
              <a:rPr lang="en-US" sz="2800" dirty="0"/>
              <a:t>, </a:t>
            </a:r>
            <a:endParaRPr lang="en-US" sz="2800" dirty="0" smtClean="0"/>
          </a:p>
          <a:p>
            <a:r>
              <a:rPr lang="en-US" sz="2800" dirty="0" smtClean="0"/>
              <a:t>governance </a:t>
            </a:r>
          </a:p>
          <a:p>
            <a:r>
              <a:rPr lang="en-US" sz="2800" dirty="0" smtClean="0"/>
              <a:t>General organization </a:t>
            </a:r>
            <a:r>
              <a:rPr lang="en-US" sz="2800" dirty="0"/>
              <a:t>management</a:t>
            </a:r>
            <a:r>
              <a:rPr lang="en-US" sz="2800" dirty="0" smtClean="0"/>
              <a:t>.</a:t>
            </a:r>
          </a:p>
          <a:p>
            <a:pPr marL="0" indent="0">
              <a:buNone/>
            </a:pPr>
            <a:r>
              <a:rPr lang="en-US" sz="2800" dirty="0" smtClean="0"/>
              <a:t> Managers </a:t>
            </a:r>
            <a:r>
              <a:rPr lang="en-US" sz="2800" dirty="0"/>
              <a:t>thus </a:t>
            </a:r>
            <a:r>
              <a:rPr lang="en-US" sz="2800" dirty="0" smtClean="0"/>
              <a:t>should successfully manage </a:t>
            </a:r>
            <a:r>
              <a:rPr lang="en-US" sz="2800" dirty="0"/>
              <a:t>the </a:t>
            </a:r>
            <a:r>
              <a:rPr lang="en-US" sz="2800" dirty="0" smtClean="0"/>
              <a:t>healthcare resources ensuring </a:t>
            </a:r>
            <a:r>
              <a:rPr lang="en-US" sz="2800" dirty="0"/>
              <a:t>that the goals of the </a:t>
            </a:r>
            <a:r>
              <a:rPr lang="en-US" sz="2800" dirty="0" smtClean="0"/>
              <a:t>health-care facility </a:t>
            </a:r>
            <a:r>
              <a:rPr lang="en-US" sz="2800" dirty="0"/>
              <a:t>are achieved. </a:t>
            </a:r>
          </a:p>
          <a:p>
            <a:pPr marL="0" indent="0">
              <a:buNone/>
            </a:pPr>
            <a:endParaRPr lang="en-US" sz="2800" dirty="0"/>
          </a:p>
        </p:txBody>
      </p:sp>
    </p:spTree>
    <p:extLst>
      <p:ext uri="{BB962C8B-B14F-4D97-AF65-F5344CB8AC3E}">
        <p14:creationId xmlns:p14="http://schemas.microsoft.com/office/powerpoint/2010/main" val="3450038222"/>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References  </a:t>
            </a:r>
            <a:endParaRPr lang="en-US" dirty="0"/>
          </a:p>
        </p:txBody>
      </p:sp>
      <p:sp>
        <p:nvSpPr>
          <p:cNvPr id="3" name="Content Placeholder 2"/>
          <p:cNvSpPr>
            <a:spLocks noGrp="1"/>
          </p:cNvSpPr>
          <p:nvPr>
            <p:ph idx="1"/>
          </p:nvPr>
        </p:nvSpPr>
        <p:spPr>
          <a:xfrm>
            <a:off x="0" y="1301262"/>
            <a:ext cx="12192000" cy="5556738"/>
          </a:xfrm>
        </p:spPr>
        <p:txBody>
          <a:bodyPr>
            <a:normAutofit/>
          </a:bodyPr>
          <a:lstStyle/>
          <a:p>
            <a:endParaRPr lang="fr-FR" sz="2400" dirty="0" smtClean="0"/>
          </a:p>
          <a:p>
            <a:endParaRPr lang="fr-FR" sz="2400" dirty="0"/>
          </a:p>
          <a:p>
            <a:r>
              <a:rPr lang="fr-FR" sz="2400" dirty="0" smtClean="0"/>
              <a:t>Samson</a:t>
            </a:r>
            <a:r>
              <a:rPr lang="fr-FR" sz="2400" dirty="0"/>
              <a:t>, D., </a:t>
            </a:r>
            <a:r>
              <a:rPr lang="fr-FR" sz="2400" dirty="0" err="1"/>
              <a:t>Donnet</a:t>
            </a:r>
            <a:r>
              <a:rPr lang="fr-FR" sz="2400" dirty="0"/>
              <a:t>, T., &amp; </a:t>
            </a:r>
            <a:r>
              <a:rPr lang="fr-FR" sz="2400" dirty="0" err="1"/>
              <a:t>Daft</a:t>
            </a:r>
            <a:r>
              <a:rPr lang="fr-FR" sz="2400" dirty="0"/>
              <a:t>, R. L. (2020). Management. </a:t>
            </a:r>
            <a:r>
              <a:rPr lang="fr-FR" sz="2400" dirty="0" err="1"/>
              <a:t>Cengage</a:t>
            </a:r>
            <a:r>
              <a:rPr lang="fr-FR" sz="2400" dirty="0"/>
              <a:t> AU.</a:t>
            </a:r>
            <a:endParaRPr lang="en-US" sz="2400" dirty="0" smtClean="0"/>
          </a:p>
          <a:p>
            <a:r>
              <a:rPr lang="en-US" sz="2400" dirty="0" smtClean="0"/>
              <a:t>Feller</a:t>
            </a:r>
            <a:r>
              <a:rPr lang="en-US" sz="2400" dirty="0"/>
              <a:t>, L., </a:t>
            </a:r>
            <a:r>
              <a:rPr lang="en-US" sz="2400" dirty="0" err="1"/>
              <a:t>Fourie</a:t>
            </a:r>
            <a:r>
              <a:rPr lang="en-US" sz="2400" dirty="0"/>
              <a:t>, J., </a:t>
            </a:r>
            <a:r>
              <a:rPr lang="en-US" sz="2400" dirty="0" err="1"/>
              <a:t>Bouckaert</a:t>
            </a:r>
            <a:r>
              <a:rPr lang="en-US" sz="2400" dirty="0"/>
              <a:t>, M., </a:t>
            </a:r>
            <a:r>
              <a:rPr lang="en-US" sz="2400" dirty="0" err="1"/>
              <a:t>Khammissa</a:t>
            </a:r>
            <a:r>
              <a:rPr lang="en-US" sz="2400" dirty="0"/>
              <a:t>, R. A. G., </a:t>
            </a:r>
            <a:r>
              <a:rPr lang="en-US" sz="2400" dirty="0" err="1"/>
              <a:t>Ballyram</a:t>
            </a:r>
            <a:r>
              <a:rPr lang="en-US" sz="2400" dirty="0"/>
              <a:t>, R., &amp; </a:t>
            </a:r>
            <a:r>
              <a:rPr lang="en-US" sz="2400" dirty="0" err="1"/>
              <a:t>Lemmer</a:t>
            </a:r>
            <a:r>
              <a:rPr lang="en-US" sz="2400" dirty="0"/>
              <a:t>, J. (2017). Burning mouth syndrome: </a:t>
            </a:r>
            <a:r>
              <a:rPr lang="en-US" sz="2400" dirty="0" err="1"/>
              <a:t>aetiopathogenesis</a:t>
            </a:r>
            <a:r>
              <a:rPr lang="en-US" sz="2400" dirty="0"/>
              <a:t> and principles of management. Pain Research and Management, 2017</a:t>
            </a:r>
            <a:r>
              <a:rPr lang="en-US" sz="2400" dirty="0" smtClean="0"/>
              <a:t>.</a:t>
            </a:r>
          </a:p>
          <a:p>
            <a:r>
              <a:rPr lang="en-US" sz="2400" dirty="0" err="1"/>
              <a:t>Pineo</a:t>
            </a:r>
            <a:r>
              <a:rPr lang="en-US" sz="2400" dirty="0"/>
              <a:t>, H. (2020). Towards healthy urbanism: inclusive, equitable and sustainable (THRIVES)–an urban design and planning framework from theory to praxis. Cities &amp; health, 1-19.</a:t>
            </a:r>
            <a:endParaRPr lang="en-US" sz="2400" dirty="0" smtClean="0"/>
          </a:p>
        </p:txBody>
      </p:sp>
    </p:spTree>
    <p:extLst>
      <p:ext uri="{BB962C8B-B14F-4D97-AF65-F5344CB8AC3E}">
        <p14:creationId xmlns:p14="http://schemas.microsoft.com/office/powerpoint/2010/main" val="403485578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Garamond-Trebuchet MS">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1039</TotalTime>
  <Words>1675</Words>
  <Application>Microsoft Office PowerPoint</Application>
  <PresentationFormat>Widescreen</PresentationFormat>
  <Paragraphs>117</Paragraphs>
  <Slides>14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Garamond</vt:lpstr>
      <vt:lpstr>Trebuchet MS</vt:lpstr>
      <vt:lpstr>Wingdings</vt:lpstr>
      <vt:lpstr>Wingdings 3</vt:lpstr>
      <vt:lpstr>Ion</vt:lpstr>
      <vt:lpstr>Five Principle Of Management   PRESENTER’S NAME  INSTITUTION  COURSE  DATE</vt:lpstr>
      <vt:lpstr>Introduction </vt:lpstr>
      <vt:lpstr>                         Planning </vt:lpstr>
      <vt:lpstr>PowerPoint Presentation</vt:lpstr>
      <vt:lpstr>                     Organizing </vt:lpstr>
      <vt:lpstr>PowerPoint Presentation</vt:lpstr>
      <vt:lpstr>Directing </vt:lpstr>
      <vt:lpstr>PowerPoint Presentation</vt:lpstr>
      <vt:lpstr>                             Controlling </vt:lpstr>
      <vt:lpstr>PowerPoint Presentation</vt:lpstr>
      <vt:lpstr>                            Leading </vt:lpstr>
      <vt:lpstr>PowerPoint Presentation</vt:lpstr>
      <vt:lpstr>                       Conclusion  </vt:lpstr>
      <vt:lpstr>                                 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Writer Felix</dc:creator>
  <cp:lastModifiedBy>beryl</cp:lastModifiedBy>
  <cp:revision>57</cp:revision>
  <dcterms:created xsi:type="dcterms:W3CDTF">2014-09-12T17:24:29Z</dcterms:created>
  <dcterms:modified xsi:type="dcterms:W3CDTF">2020-10-29T13:46:01Z</dcterms:modified>
</cp:coreProperties>
</file>